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F17F0-9EA0-4679-9978-36C537BC8C2A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806B-2310-44CE-AFE9-59E6377CBB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Ideas for this session:</a:t>
            </a:r>
          </a:p>
          <a:p>
            <a:pPr>
              <a:defRPr/>
            </a:pPr>
            <a:endParaRPr lang="en-US" dirty="0" smtClean="0"/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Complete the pre-assessment on assessment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Review all types of assessment 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Discuss pre-assessment, its value and uses-Why should we do it?  Show some examples of pre-assessments and analyze (what is being assessed – KUD/What changes might you make to them?)  Provide participants an opportunity to create a pre-assessment.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Discuss formative assessment – various types (journals/prompts, small projects, skill demonstrations, self assessments, quizzes/tests, other types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Facets of Understanding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Summative Assessments – unit tests, performance tasks, etc…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Provide participants work time to create/modify a variety of assessments for their unit.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Rubrics</a:t>
            </a:r>
            <a:endParaRPr lang="en-US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7D1D81-EA29-4479-9E2E-8DB92099739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Evidence – Before designing a test or task, consider the general types of performances that are implied.  E.G. – for example – regardless of the content, understanding is often revealed through comparing and contrasting or summarizing important ideas.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Characteristics – This is where criteria, rubrics, and examplars will come into play.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Evidence – does the evidence align with our learning goals from stage 1 and are the results sufficiently unambiguous?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2CADF3-5E3E-4A96-8DCA-85301B9ADC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These types of questions derive from the desired results and are likely to make the activities/tasks that you design point toward the most appropriate assessments.  The questions on the previous slide make it far less likely that assessments will be appropriate.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76D54A-8D3B-45E4-BB95-CB1DDA76757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62F45F8-D0B0-4A02-B6E2-7C374BBCB4E2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6267FF9-ED7C-4CBC-9BEF-9B0FB46B13E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HS Assessment Module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Session Goals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Explore the importance of creating a balanced assessment system within a unit of study.</a:t>
            </a:r>
          </a:p>
          <a:p>
            <a:pPr eaLnBrk="1" hangingPunct="1"/>
            <a:r>
              <a:rPr lang="en-US" sz="3200" dirty="0" smtClean="0"/>
              <a:t>To identify the pieces of a balanced assessment system.</a:t>
            </a:r>
          </a:p>
          <a:p>
            <a:pPr eaLnBrk="1" hangingPunct="1"/>
            <a:r>
              <a:rPr lang="en-US" sz="3200" dirty="0" smtClean="0"/>
              <a:t>Create a variety of assessment pieces for a unit of study.</a:t>
            </a:r>
          </a:p>
        </p:txBody>
      </p:sp>
      <p:pic>
        <p:nvPicPr>
          <p:cNvPr id="10244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648200"/>
            <a:ext cx="1773238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KUDs – Know , Understand, and Do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991600" cy="63246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1600" b="1" dirty="0" smtClean="0"/>
              <a:t>Enduring Understandings: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Differentiated Instruction (DI) and Understanding by Design (UbD) are essential frameworks for ensuring the development of high quality curriculum.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There is a direct connection between curriculum and instruction and student performance</a:t>
            </a:r>
          </a:p>
          <a:p>
            <a:pPr eaLnBrk="1" hangingPunct="1"/>
            <a:r>
              <a:rPr lang="en-US" sz="1600" dirty="0" smtClean="0"/>
              <a:t>A curriculum designed to develop understanding uncovers complex ideas by involving students in active questioning.</a:t>
            </a:r>
          </a:p>
          <a:p>
            <a:pPr eaLnBrk="1" hangingPunct="1"/>
            <a:r>
              <a:rPr lang="en-US" sz="1600" dirty="0" smtClean="0"/>
              <a:t>A well-designed, balanced assessment system leads to high-quality teaching and deeper student understanding.</a:t>
            </a:r>
          </a:p>
          <a:p>
            <a:pPr eaLnBrk="1" hangingPunct="1">
              <a:buFont typeface="Wingdings 3" pitchFamily="18" charset="2"/>
              <a:buNone/>
            </a:pPr>
            <a:endParaRPr lang="en-US" sz="1600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sz="1600" b="1" dirty="0" smtClean="0"/>
              <a:t>Essential Questions:</a:t>
            </a:r>
          </a:p>
          <a:p>
            <a:pPr eaLnBrk="1" hangingPunct="1"/>
            <a:r>
              <a:rPr lang="en-US" sz="1600" dirty="0" smtClean="0"/>
              <a:t>How  can pre, formative, and summative assessment be used to better understand students and shape the learning opportunities presented to students?</a:t>
            </a:r>
          </a:p>
          <a:p>
            <a:pPr eaLnBrk="1" hangingPunct="1"/>
            <a:r>
              <a:rPr lang="en-US" sz="1600" dirty="0" smtClean="0"/>
              <a:t>To what extent  does  a teacher use formative assessment  as a measure of student understanding and to plan or modify learning opportunities presented to students?</a:t>
            </a:r>
          </a:p>
          <a:p>
            <a:pPr eaLnBrk="1" hangingPunct="1"/>
            <a:r>
              <a:rPr lang="en-US" sz="1600" dirty="0" smtClean="0"/>
              <a:t>How can pre, formative, and summative assessment  be used to promote rigor and relevance in the classroom?</a:t>
            </a:r>
          </a:p>
          <a:p>
            <a:pPr eaLnBrk="1" hangingPunct="1"/>
            <a:r>
              <a:rPr lang="en-US" sz="1600" dirty="0" smtClean="0"/>
              <a:t>How will I know the degree to which my students have gained understanding of unit goals and objectives?</a:t>
            </a:r>
          </a:p>
          <a:p>
            <a:pPr eaLnBrk="1" hangingPunct="1"/>
            <a:r>
              <a:rPr lang="en-US" sz="1600" dirty="0" smtClean="0"/>
              <a:t>What assessment tasks and other evidence will anchor our curricular units and thus guide our instruction?</a:t>
            </a:r>
          </a:p>
          <a:p>
            <a:pPr eaLnBrk="1" hangingPunct="1">
              <a:buFont typeface="Wingdings 3" pitchFamily="18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KUD – Know , Understand, and Do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2800" b="1" dirty="0" smtClean="0"/>
              <a:t>Know: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/>
              <a:t>Assessment is Stage 2 of UbD framework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/>
              <a:t>Various types of assessment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/>
              <a:t>The importance of using a balanced assessment system to monitor student understanding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2800" b="1" dirty="0" smtClean="0"/>
              <a:t>Do: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>
                <a:latin typeface="+mj-lt"/>
                <a:ea typeface="+mj-ea"/>
                <a:cs typeface="+mj-cs"/>
              </a:rPr>
              <a:t>“Teach, Test, and Hope for the Best?”</a:t>
            </a:r>
          </a:p>
        </p:txBody>
      </p:sp>
      <p:pic>
        <p:nvPicPr>
          <p:cNvPr id="18435" name="Picture 2" descr="C:\Documents and Settings\ankruh\Local Settings\Temporary Internet Files\Content.IE5\NXRC57ZS\MPj04395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828800"/>
            <a:ext cx="388620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762000" y="4572000"/>
            <a:ext cx="7924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Lucida Sans Unicode" pitchFamily="34" charset="0"/>
              </a:rPr>
              <a:t>Discuss with a shoulder partner: </a:t>
            </a:r>
          </a:p>
          <a:p>
            <a:r>
              <a:rPr lang="en-US" sz="3200" i="1">
                <a:latin typeface="Lucida Sans Unicode" pitchFamily="34" charset="0"/>
              </a:rPr>
              <a:t>How do you typically </a:t>
            </a:r>
            <a:r>
              <a:rPr lang="en-US" sz="3200" i="1" u="sng">
                <a:latin typeface="Lucida Sans Unicode" pitchFamily="34" charset="0"/>
              </a:rPr>
              <a:t>assess</a:t>
            </a:r>
            <a:r>
              <a:rPr lang="en-US" sz="3200" i="1">
                <a:latin typeface="Lucida Sans Unicode" pitchFamily="34" charset="0"/>
              </a:rPr>
              <a:t> students’ understanding</a:t>
            </a:r>
            <a:r>
              <a:rPr lang="en-US" sz="3200" b="1" i="1">
                <a:latin typeface="Lucida Sans Unicode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990600" y="457200"/>
            <a:ext cx="731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Lucida Sans Unicode" pitchFamily="34" charset="0"/>
              </a:rPr>
              <a:t>Thinking Like an Assessor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219200"/>
            <a:ext cx="7543800" cy="5570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Ask yourself these questions: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What kinds of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evidence</a:t>
            </a:r>
            <a:r>
              <a:rPr lang="en-US" sz="2800" dirty="0">
                <a:latin typeface="+mn-lt"/>
              </a:rPr>
              <a:t> do we need?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What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specific characteristics </a:t>
            </a:r>
            <a:r>
              <a:rPr lang="en-US" sz="2800" dirty="0">
                <a:latin typeface="+mn-lt"/>
              </a:rPr>
              <a:t>in student responses, products, or performances should we examine?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Does the proposed evidence enable us to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infer</a:t>
            </a:r>
            <a:r>
              <a:rPr lang="en-US" sz="2800" dirty="0">
                <a:latin typeface="+mn-lt"/>
              </a:rPr>
              <a:t> a student’s knowledge, skill, or understanding?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</p:txBody>
      </p:sp>
      <p:pic>
        <p:nvPicPr>
          <p:cNvPr id="21508" name="Picture 2" descr="C:\Documents and Settings\ankruh\Local Settings\Temporary Internet Files\Content.IE5\C70FU3WV\MCj009789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381000"/>
            <a:ext cx="13954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990600" y="304800"/>
            <a:ext cx="7315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Lucida Sans Unicode" pitchFamily="34" charset="0"/>
              </a:rPr>
              <a:t>When Thinking Like an Assessor, </a:t>
            </a:r>
          </a:p>
          <a:p>
            <a:pPr algn="ctr"/>
            <a:r>
              <a:rPr lang="en-US" sz="3200" b="1">
                <a:latin typeface="Lucida Sans Unicode" pitchFamily="34" charset="0"/>
              </a:rPr>
              <a:t>Ask Yourself:</a:t>
            </a: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1219200" y="1524000"/>
            <a:ext cx="70866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sz="2400">
                <a:solidFill>
                  <a:srgbClr val="FF0000"/>
                </a:solidFill>
                <a:latin typeface="Lucida Sans Unicode" pitchFamily="34" charset="0"/>
              </a:rPr>
              <a:t>You should be asking yourself…</a:t>
            </a:r>
          </a:p>
          <a:p>
            <a:pPr marL="342900" indent="-342900">
              <a:buFont typeface="Lucida Sans Unicode" pitchFamily="34" charset="0"/>
              <a:buAutoNum type="arabicPeriod"/>
            </a:pPr>
            <a:endParaRPr lang="en-US">
              <a:latin typeface="Lucida Sans Unicode" pitchFamily="34" charset="0"/>
            </a:endParaRPr>
          </a:p>
          <a:p>
            <a:pPr marL="342900" indent="-342900">
              <a:buFont typeface="Lucida Sans Unicode" pitchFamily="34" charset="0"/>
              <a:buAutoNum type="arabicPeriod"/>
            </a:pPr>
            <a:r>
              <a:rPr lang="en-US">
                <a:latin typeface="Lucida Sans Unicode" pitchFamily="34" charset="0"/>
              </a:rPr>
              <a:t>What would be sufficient and revealing evidence of understanding?</a:t>
            </a:r>
          </a:p>
          <a:p>
            <a:pPr marL="342900" indent="-342900">
              <a:buFont typeface="Lucida Sans Unicode" pitchFamily="34" charset="0"/>
              <a:buAutoNum type="arabicPeriod"/>
            </a:pPr>
            <a:endParaRPr lang="en-US">
              <a:latin typeface="Lucida Sans Unicode" pitchFamily="34" charset="0"/>
            </a:endParaRPr>
          </a:p>
          <a:p>
            <a:pPr marL="342900" indent="-342900">
              <a:buFont typeface="Lucida Sans Unicode" pitchFamily="34" charset="0"/>
              <a:buAutoNum type="arabicPeriod"/>
            </a:pPr>
            <a:r>
              <a:rPr lang="en-US">
                <a:latin typeface="Lucida Sans Unicode" pitchFamily="34" charset="0"/>
              </a:rPr>
              <a:t>Given the goals, what performance tasks  must anchor the unit and focus the instructional work?</a:t>
            </a:r>
          </a:p>
          <a:p>
            <a:pPr marL="342900" indent="-342900">
              <a:buFont typeface="Lucida Sans Unicode" pitchFamily="34" charset="0"/>
              <a:buAutoNum type="arabicPeriod"/>
            </a:pPr>
            <a:endParaRPr lang="en-US">
              <a:latin typeface="Lucida Sans Unicode" pitchFamily="34" charset="0"/>
            </a:endParaRPr>
          </a:p>
          <a:p>
            <a:pPr marL="342900" indent="-342900">
              <a:buFont typeface="Lucida Sans Unicode" pitchFamily="34" charset="0"/>
              <a:buAutoNum type="arabicPeriod"/>
            </a:pPr>
            <a:r>
              <a:rPr lang="en-US">
                <a:latin typeface="Lucida Sans Unicode" pitchFamily="34" charset="0"/>
              </a:rPr>
              <a:t>What are the different types of evidence required by Stage 1 desired results?</a:t>
            </a:r>
          </a:p>
          <a:p>
            <a:pPr marL="342900" indent="-342900">
              <a:buFont typeface="Lucida Sans Unicode" pitchFamily="34" charset="0"/>
              <a:buAutoNum type="arabicPeriod"/>
            </a:pPr>
            <a:endParaRPr lang="en-US">
              <a:latin typeface="Lucida Sans Unicode" pitchFamily="34" charset="0"/>
            </a:endParaRPr>
          </a:p>
          <a:p>
            <a:pPr marL="342900" indent="-342900">
              <a:buFont typeface="Lucida Sans Unicode" pitchFamily="34" charset="0"/>
              <a:buAutoNum type="arabicPeriod"/>
            </a:pPr>
            <a:r>
              <a:rPr lang="en-US">
                <a:latin typeface="Lucida Sans Unicode" pitchFamily="34" charset="0"/>
              </a:rPr>
              <a:t>Against what criteria will we appropriately consider work and assess levels of quality?</a:t>
            </a:r>
          </a:p>
          <a:p>
            <a:pPr marL="342900" indent="-342900">
              <a:buFont typeface="Lucida Sans Unicode" pitchFamily="34" charset="0"/>
              <a:buAutoNum type="arabicPeriod"/>
            </a:pPr>
            <a:endParaRPr lang="en-US">
              <a:latin typeface="Lucida Sans Unicode" pitchFamily="34" charset="0"/>
            </a:endParaRPr>
          </a:p>
          <a:p>
            <a:pPr marL="342900" indent="-342900">
              <a:buFont typeface="Lucida Sans Unicode" pitchFamily="34" charset="0"/>
              <a:buAutoNum type="arabicPeriod"/>
            </a:pPr>
            <a:r>
              <a:rPr lang="en-US">
                <a:latin typeface="Lucida Sans Unicode" pitchFamily="34" charset="0"/>
              </a:rPr>
              <a:t>Did the assessments reveal and distinguish those who really understood from those who only seemed to?  Am I clear on the reasons behind learner mistakes?</a:t>
            </a: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828800" y="6429375"/>
            <a:ext cx="685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>
                <a:latin typeface="Lucida Sans Unicode" pitchFamily="34" charset="0"/>
              </a:rPr>
              <a:t>Understanding By Design 2</a:t>
            </a:r>
            <a:r>
              <a:rPr lang="en-US" sz="1200" baseline="30000">
                <a:latin typeface="Lucida Sans Unicode" pitchFamily="34" charset="0"/>
              </a:rPr>
              <a:t>nd</a:t>
            </a:r>
            <a:r>
              <a:rPr lang="en-US" sz="1200">
                <a:latin typeface="Lucida Sans Unicode" pitchFamily="34" charset="0"/>
              </a:rPr>
              <a:t> Edition– Grant Wiggins and Jay McTighe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145</TotalTime>
  <Words>681</Words>
  <Application>Microsoft Office PowerPoint</Application>
  <PresentationFormat>On-screen Show (4:3)</PresentationFormat>
  <Paragraphs>70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HS Assessment Module</vt:lpstr>
      <vt:lpstr>Session Goals</vt:lpstr>
      <vt:lpstr>KUDs – Know , Understand, and Do</vt:lpstr>
      <vt:lpstr>KUD – Know , Understand, and Do</vt:lpstr>
      <vt:lpstr>Slide 5</vt:lpstr>
      <vt:lpstr>Slide 6</vt:lpstr>
      <vt:lpstr>Slide 7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 Assessment Module</dc:title>
  <dc:creator>aaboubou</dc:creator>
  <cp:lastModifiedBy>aaboubou</cp:lastModifiedBy>
  <cp:revision>15</cp:revision>
  <dcterms:created xsi:type="dcterms:W3CDTF">2011-02-03T15:11:33Z</dcterms:created>
  <dcterms:modified xsi:type="dcterms:W3CDTF">2011-02-03T17:36:46Z</dcterms:modified>
</cp:coreProperties>
</file>